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-1020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91439" cy="91439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854C5-96A4-4131-B95E-CDFB019F905F}" type="datetimeFigureOut">
              <a:rPr lang="en-US" smtClean="0"/>
              <a:t>8/27/2014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5E3D2-A1AB-46A6-886E-E9476F3633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764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854C5-96A4-4131-B95E-CDFB019F905F}" type="datetimeFigureOut">
              <a:rPr lang="en-US" smtClean="0"/>
              <a:t>8/27/2014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5E3D2-A1AB-46A6-886E-E9476F3633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729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854C5-96A4-4131-B95E-CDFB019F905F}" type="datetimeFigureOut">
              <a:rPr lang="en-US" smtClean="0"/>
              <a:t>8/27/2014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5E3D2-A1AB-46A6-886E-E9476F3633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378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854C5-96A4-4131-B95E-CDFB019F905F}" type="datetimeFigureOut">
              <a:rPr lang="en-US" smtClean="0"/>
              <a:t>8/27/2014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5E3D2-A1AB-46A6-886E-E9476F3633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6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854C5-96A4-4131-B95E-CDFB019F905F}" type="datetimeFigureOut">
              <a:rPr lang="en-US" smtClean="0"/>
              <a:t>8/27/2014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5E3D2-A1AB-46A6-886E-E9476F3633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140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854C5-96A4-4131-B95E-CDFB019F905F}" type="datetimeFigureOut">
              <a:rPr lang="en-US" smtClean="0"/>
              <a:t>8/27/2014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5E3D2-A1AB-46A6-886E-E9476F3633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951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854C5-96A4-4131-B95E-CDFB019F905F}" type="datetimeFigureOut">
              <a:rPr lang="en-US" smtClean="0"/>
              <a:t>8/27/2014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5E3D2-A1AB-46A6-886E-E9476F3633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867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854C5-96A4-4131-B95E-CDFB019F905F}" type="datetimeFigureOut">
              <a:rPr lang="en-US" smtClean="0"/>
              <a:t>8/27/2014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5E3D2-A1AB-46A6-886E-E9476F3633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334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854C5-96A4-4131-B95E-CDFB019F905F}" type="datetimeFigureOut">
              <a:rPr lang="en-US" smtClean="0"/>
              <a:t>8/27/2014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5E3D2-A1AB-46A6-886E-E9476F3633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6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854C5-96A4-4131-B95E-CDFB019F905F}" type="datetimeFigureOut">
              <a:rPr lang="en-US" smtClean="0"/>
              <a:t>8/27/2014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5E3D2-A1AB-46A6-886E-E9476F3633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133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854C5-96A4-4131-B95E-CDFB019F905F}" type="datetimeFigureOut">
              <a:rPr lang="en-US" smtClean="0"/>
              <a:t>8/27/2014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5E3D2-A1AB-46A6-886E-E9476F3633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448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6854C5-96A4-4131-B95E-CDFB019F905F}" type="datetimeFigureOut">
              <a:rPr lang="en-US" smtClean="0"/>
              <a:t>8/27/2014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45E3D2-A1AB-46A6-886E-E9476F3633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906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Straight Connector 33"/>
          <p:cNvCxnSpPr/>
          <p:nvPr/>
        </p:nvCxnSpPr>
        <p:spPr>
          <a:xfrm flipV="1">
            <a:off x="5669268" y="537242"/>
            <a:ext cx="0" cy="1965960"/>
          </a:xfrm>
          <a:prstGeom prst="lin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1587896" y="1673037"/>
            <a:ext cx="0" cy="841684"/>
          </a:xfrm>
          <a:prstGeom prst="lin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3657610" y="3406654"/>
            <a:ext cx="5303461" cy="203400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/>
          <p:nvPr/>
        </p:nvCxnSpPr>
        <p:spPr>
          <a:xfrm flipV="1">
            <a:off x="7132292" y="2653219"/>
            <a:ext cx="0" cy="1924301"/>
          </a:xfrm>
          <a:prstGeom prst="lin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V="1">
            <a:off x="5577829" y="2653219"/>
            <a:ext cx="0" cy="1924301"/>
          </a:xfrm>
          <a:prstGeom prst="lin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914440" y="2503202"/>
            <a:ext cx="8046631" cy="261888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31286" y="2507040"/>
            <a:ext cx="9270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accent1">
                    <a:lumMod val="50000"/>
                  </a:schemeClr>
                </a:solidFill>
              </a:rPr>
              <a:t>2001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458346" y="2507040"/>
            <a:ext cx="8915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accent1">
                    <a:lumMod val="50000"/>
                  </a:schemeClr>
                </a:solidFill>
              </a:rPr>
              <a:t>2002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349914" y="2507020"/>
            <a:ext cx="9245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accent1">
                    <a:lumMod val="50000"/>
                  </a:schemeClr>
                </a:solidFill>
              </a:rPr>
              <a:t>2003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274456" y="2507020"/>
            <a:ext cx="9143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accent1">
                    <a:lumMod val="50000"/>
                  </a:schemeClr>
                </a:solidFill>
              </a:rPr>
              <a:t>2004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188846" y="2507040"/>
            <a:ext cx="4988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accent1">
                    <a:lumMod val="50000"/>
                  </a:schemeClr>
                </a:solidFill>
              </a:rPr>
              <a:t>2005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657610" y="2514720"/>
            <a:ext cx="9143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accent1">
                    <a:lumMod val="50000"/>
                  </a:schemeClr>
                </a:solidFill>
              </a:rPr>
              <a:t>2000</a:t>
            </a:r>
            <a:endParaRPr lang="en-US" sz="1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743220" y="2507040"/>
            <a:ext cx="9143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accent1">
                    <a:lumMod val="50000"/>
                  </a:schemeClr>
                </a:solidFill>
              </a:rPr>
              <a:t>1999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828830" y="2514611"/>
            <a:ext cx="9143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accent1">
                    <a:lumMod val="50000"/>
                  </a:schemeClr>
                </a:solidFill>
              </a:rPr>
              <a:t>1998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914440" y="2510950"/>
            <a:ext cx="9143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accent1">
                    <a:lumMod val="50000"/>
                  </a:schemeClr>
                </a:solidFill>
              </a:rPr>
              <a:t>1997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602410" y="1601400"/>
            <a:ext cx="1120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Jun. 1997</a:t>
            </a:r>
          </a:p>
          <a:p>
            <a:r>
              <a:rPr lang="en-US" sz="1200" b="1" dirty="0" smtClean="0"/>
              <a:t>Leader</a:t>
            </a:r>
            <a:r>
              <a:rPr lang="en-US" sz="1200" dirty="0" smtClean="0"/>
              <a:t> founded, Columbus, OH</a:t>
            </a:r>
            <a:endParaRPr lang="en-US" sz="1200" dirty="0"/>
          </a:p>
        </p:txBody>
      </p:sp>
      <p:sp>
        <p:nvSpPr>
          <p:cNvPr id="26" name="TextBox 25"/>
          <p:cNvSpPr txBox="1"/>
          <p:nvPr/>
        </p:nvSpPr>
        <p:spPr>
          <a:xfrm>
            <a:off x="2413031" y="1673037"/>
            <a:ext cx="3092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FF0000"/>
                </a:solidFill>
              </a:rPr>
              <a:t>Leader invention </a:t>
            </a:r>
            <a:r>
              <a:rPr lang="en-US" sz="1200" dirty="0" smtClean="0"/>
              <a:t>breakthroughs </a:t>
            </a:r>
            <a:br>
              <a:rPr lang="en-US" sz="1200" dirty="0" smtClean="0"/>
            </a:br>
            <a:r>
              <a:rPr lang="en-US" sz="1200" dirty="0" smtClean="0"/>
              <a:t>(145,000 man-hours, $10+ million risk capital)</a:t>
            </a:r>
            <a:endParaRPr lang="en-US" sz="1200" dirty="0"/>
          </a:p>
        </p:txBody>
      </p:sp>
      <p:sp>
        <p:nvSpPr>
          <p:cNvPr id="27" name="TextBox 26"/>
          <p:cNvSpPr txBox="1"/>
          <p:nvPr/>
        </p:nvSpPr>
        <p:spPr>
          <a:xfrm>
            <a:off x="5680697" y="968701"/>
            <a:ext cx="27575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Mar. 19, 2002</a:t>
            </a:r>
          </a:p>
          <a:p>
            <a:r>
              <a:rPr lang="en-US" sz="1200" b="1" dirty="0" smtClean="0"/>
              <a:t>Leader-LLNL</a:t>
            </a:r>
            <a:r>
              <a:rPr lang="en-US" sz="1200" dirty="0" smtClean="0"/>
              <a:t> CRADA starts incl. “in trust” source code escrow with Leader attorneys who also represent </a:t>
            </a:r>
            <a:r>
              <a:rPr lang="en-US" sz="1200" b="1" dirty="0" smtClean="0"/>
              <a:t>IBM</a:t>
            </a:r>
            <a:endParaRPr lang="en-US" sz="12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5675518" y="484815"/>
            <a:ext cx="29197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Feb. 21, 2002</a:t>
            </a:r>
          </a:p>
          <a:p>
            <a:r>
              <a:rPr lang="en-US" sz="1200" b="1" dirty="0" smtClean="0"/>
              <a:t>Battelle</a:t>
            </a:r>
            <a:r>
              <a:rPr lang="en-US" sz="1200" dirty="0" smtClean="0"/>
              <a:t> requests meeting with </a:t>
            </a:r>
            <a:r>
              <a:rPr lang="en-US" sz="1200" b="1" dirty="0" smtClean="0"/>
              <a:t>Leader</a:t>
            </a:r>
            <a:endParaRPr lang="en-US" sz="12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5680698" y="1811128"/>
            <a:ext cx="2430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Mar. 28, 2002</a:t>
            </a:r>
          </a:p>
          <a:p>
            <a:r>
              <a:rPr lang="en-US" sz="1200" b="1" dirty="0" smtClean="0"/>
              <a:t>Leader-Harvard-IBM University Initiative </a:t>
            </a:r>
            <a:r>
              <a:rPr lang="en-US" sz="1200" dirty="0" smtClean="0"/>
              <a:t>proposed to </a:t>
            </a:r>
            <a:r>
              <a:rPr lang="en-US" sz="1200" b="1" dirty="0" smtClean="0"/>
              <a:t>Battelle</a:t>
            </a:r>
            <a:endParaRPr lang="en-US" sz="12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7418002" y="3429515"/>
            <a:ext cx="1634509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Jan. 2004 </a:t>
            </a:r>
            <a:r>
              <a:rPr lang="en-US" sz="1200" dirty="0" smtClean="0"/>
              <a:t>Zuckerberg: “created </a:t>
            </a:r>
            <a:r>
              <a:rPr lang="en-US" sz="1200" b="1" dirty="0" smtClean="0"/>
              <a:t>Facebook</a:t>
            </a:r>
            <a:r>
              <a:rPr lang="en-US" sz="1200" dirty="0" smtClean="0"/>
              <a:t> in one to two weeks</a:t>
            </a:r>
            <a:r>
              <a:rPr lang="en-US" sz="1200" dirty="0" smtClean="0"/>
              <a:t>”</a:t>
            </a:r>
          </a:p>
          <a:p>
            <a:endParaRPr lang="en-US" sz="1200" dirty="0"/>
          </a:p>
          <a:p>
            <a:r>
              <a:rPr lang="en-US" sz="1200" b="1" dirty="0">
                <a:solidFill>
                  <a:srgbClr val="FF0000"/>
                </a:solidFill>
              </a:rPr>
              <a:t>Feb. </a:t>
            </a:r>
            <a:r>
              <a:rPr lang="en-US" sz="1200" b="1" dirty="0">
                <a:solidFill>
                  <a:srgbClr val="FF0000"/>
                </a:solidFill>
              </a:rPr>
              <a:t>2-5, </a:t>
            </a:r>
            <a:r>
              <a:rPr lang="en-US" sz="1200" b="1" dirty="0" smtClean="0">
                <a:solidFill>
                  <a:srgbClr val="FF0000"/>
                </a:solidFill>
              </a:rPr>
              <a:t>2004</a:t>
            </a: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>First ever </a:t>
            </a:r>
            <a:r>
              <a:rPr lang="en-US" sz="1200" b="1" dirty="0" err="1" smtClean="0"/>
              <a:t>EclipseCon</a:t>
            </a:r>
            <a:endParaRPr lang="en-US" sz="1200" b="1" dirty="0" smtClean="0"/>
          </a:p>
          <a:p>
            <a:r>
              <a:rPr lang="en-US" sz="1200" dirty="0" smtClean="0"/>
              <a:t>Anaheim, CA</a:t>
            </a:r>
            <a:endParaRPr lang="en-US" sz="1200" dirty="0" smtClean="0"/>
          </a:p>
          <a:p>
            <a:endParaRPr lang="en-US" sz="1200" dirty="0" smtClean="0">
              <a:solidFill>
                <a:srgbClr val="FF0000"/>
              </a:solidFill>
            </a:endParaRPr>
          </a:p>
          <a:p>
            <a:r>
              <a:rPr lang="en-US" sz="1200" b="1" dirty="0" smtClean="0">
                <a:solidFill>
                  <a:srgbClr val="FF0000"/>
                </a:solidFill>
              </a:rPr>
              <a:t>Feb. 4, 2004</a:t>
            </a:r>
          </a:p>
          <a:p>
            <a:r>
              <a:rPr lang="en-US" sz="1200" b="1" dirty="0" smtClean="0"/>
              <a:t>Facebook</a:t>
            </a:r>
            <a:r>
              <a:rPr lang="en-US" sz="1200" dirty="0" smtClean="0"/>
              <a:t> </a:t>
            </a:r>
            <a:r>
              <a:rPr lang="en-US" sz="1200" dirty="0" smtClean="0"/>
              <a:t>starts</a:t>
            </a:r>
          </a:p>
          <a:p>
            <a:endParaRPr lang="en-US" sz="1200" dirty="0" smtClean="0"/>
          </a:p>
          <a:p>
            <a:endParaRPr lang="en-US" sz="1200" dirty="0"/>
          </a:p>
          <a:p>
            <a:endParaRPr lang="en-US" sz="1200" dirty="0"/>
          </a:p>
        </p:txBody>
      </p:sp>
      <p:sp>
        <p:nvSpPr>
          <p:cNvPr id="32" name="TextBox 31"/>
          <p:cNvSpPr txBox="1"/>
          <p:nvPr/>
        </p:nvSpPr>
        <p:spPr>
          <a:xfrm>
            <a:off x="3657610" y="3429003"/>
            <a:ext cx="19202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b="1" dirty="0" smtClean="0">
                <a:solidFill>
                  <a:srgbClr val="FF0000"/>
                </a:solidFill>
              </a:rPr>
              <a:t>Nov. 29, 2001</a:t>
            </a:r>
          </a:p>
          <a:p>
            <a:pPr algn="r"/>
            <a:r>
              <a:rPr lang="en-US" sz="1200" b="1" dirty="0" smtClean="0"/>
              <a:t>IBM</a:t>
            </a:r>
            <a:r>
              <a:rPr lang="en-US" sz="1200" dirty="0" smtClean="0"/>
              <a:t> forms </a:t>
            </a:r>
          </a:p>
          <a:p>
            <a:pPr algn="r"/>
            <a:r>
              <a:rPr lang="en-US" sz="1200" b="1" dirty="0" smtClean="0"/>
              <a:t>The Eclipse Foundation</a:t>
            </a:r>
          </a:p>
          <a:p>
            <a:pPr algn="r"/>
            <a:endParaRPr lang="en-US" sz="1200" dirty="0"/>
          </a:p>
          <a:p>
            <a:pPr algn="r"/>
            <a:r>
              <a:rPr lang="en-US" sz="1200" dirty="0" smtClean="0"/>
              <a:t>Gives  away “open source” code from a “lost” author</a:t>
            </a:r>
            <a:endParaRPr lang="en-US" sz="1200" dirty="0"/>
          </a:p>
        </p:txBody>
      </p:sp>
      <p:sp>
        <p:nvSpPr>
          <p:cNvPr id="33" name="TextBox 32"/>
          <p:cNvSpPr txBox="1"/>
          <p:nvPr/>
        </p:nvSpPr>
        <p:spPr>
          <a:xfrm>
            <a:off x="5904130" y="2777474"/>
            <a:ext cx="122816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b="1" dirty="0" smtClean="0">
                <a:solidFill>
                  <a:srgbClr val="FF0000"/>
                </a:solidFill>
              </a:rPr>
              <a:t>Oct. 28, 2003</a:t>
            </a:r>
          </a:p>
          <a:p>
            <a:pPr algn="r"/>
            <a:r>
              <a:rPr lang="en-US" sz="1200" b="1" dirty="0" smtClean="0"/>
              <a:t>Leader</a:t>
            </a:r>
            <a:r>
              <a:rPr lang="en-US" sz="1200" dirty="0" smtClean="0"/>
              <a:t> debugs key module</a:t>
            </a:r>
          </a:p>
          <a:p>
            <a:pPr algn="r"/>
            <a:endParaRPr lang="en-US" sz="1200" dirty="0" smtClean="0"/>
          </a:p>
          <a:p>
            <a:pPr algn="r"/>
            <a:r>
              <a:rPr lang="en-US" sz="1200" dirty="0" smtClean="0"/>
              <a:t>(</a:t>
            </a:r>
            <a:r>
              <a:rPr lang="en-US" sz="1200" i="1" dirty="0" smtClean="0"/>
              <a:t>on same day</a:t>
            </a:r>
            <a:r>
              <a:rPr lang="en-US" sz="1200" dirty="0" smtClean="0"/>
              <a:t>)</a:t>
            </a:r>
            <a:endParaRPr lang="en-US" sz="1200" dirty="0"/>
          </a:p>
          <a:p>
            <a:pPr algn="r"/>
            <a:r>
              <a:rPr lang="en-US" sz="1200" b="1" dirty="0" smtClean="0">
                <a:solidFill>
                  <a:srgbClr val="FF0000"/>
                </a:solidFill>
              </a:rPr>
              <a:t>Zuckerberg: </a:t>
            </a:r>
          </a:p>
          <a:p>
            <a:pPr algn="r"/>
            <a:r>
              <a:rPr lang="en-US" sz="1200" dirty="0" smtClean="0"/>
              <a:t>“Let the </a:t>
            </a:r>
          </a:p>
          <a:p>
            <a:pPr algn="r"/>
            <a:r>
              <a:rPr lang="en-US" sz="1200" dirty="0" smtClean="0"/>
              <a:t>hacking </a:t>
            </a:r>
          </a:p>
          <a:p>
            <a:pPr algn="r"/>
            <a:r>
              <a:rPr lang="en-US" sz="1200" dirty="0" smtClean="0"/>
              <a:t>begin”</a:t>
            </a:r>
            <a:endParaRPr lang="en-US" sz="1200" dirty="0"/>
          </a:p>
        </p:txBody>
      </p:sp>
      <p:cxnSp>
        <p:nvCxnSpPr>
          <p:cNvPr id="36" name="Straight Connector 35"/>
          <p:cNvCxnSpPr/>
          <p:nvPr/>
        </p:nvCxnSpPr>
        <p:spPr>
          <a:xfrm flipV="1">
            <a:off x="7406610" y="2765090"/>
            <a:ext cx="0" cy="2584129"/>
          </a:xfrm>
          <a:prstGeom prst="lin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823001" y="519137"/>
            <a:ext cx="256602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Leader Technologies, Inc.</a:t>
            </a:r>
          </a:p>
          <a:p>
            <a:r>
              <a:rPr lang="en-US" dirty="0" smtClean="0"/>
              <a:t>Columbus, Ohio</a:t>
            </a:r>
          </a:p>
          <a:p>
            <a:r>
              <a:rPr lang="en-US" dirty="0" smtClean="0"/>
              <a:t>Invention Timeline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736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140</Words>
  <Application>Microsoft Office PowerPoint</Application>
  <PresentationFormat>On-screen Show (4:3)</PresentationFormat>
  <Paragraphs>42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Leader Technologies Incorporated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</dc:creator>
  <cp:lastModifiedBy>F</cp:lastModifiedBy>
  <cp:revision>11</cp:revision>
  <dcterms:created xsi:type="dcterms:W3CDTF">2014-08-21T19:54:46Z</dcterms:created>
  <dcterms:modified xsi:type="dcterms:W3CDTF">2014-08-27T18:57:16Z</dcterms:modified>
</cp:coreProperties>
</file>