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22" d="100"/>
          <a:sy n="22" d="100"/>
        </p:scale>
        <p:origin x="-2682" y="-9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EE9DB-E88F-4504-B315-D7E124743A54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D322-3E46-4CAF-8604-FDA80002D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601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EE9DB-E88F-4504-B315-D7E124743A54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D322-3E46-4CAF-8604-FDA80002D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736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EE9DB-E88F-4504-B315-D7E124743A54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D322-3E46-4CAF-8604-FDA80002D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499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EE9DB-E88F-4504-B315-D7E124743A54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D322-3E46-4CAF-8604-FDA80002D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994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EE9DB-E88F-4504-B315-D7E124743A54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D322-3E46-4CAF-8604-FDA80002D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473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EE9DB-E88F-4504-B315-D7E124743A54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D322-3E46-4CAF-8604-FDA80002D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635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EE9DB-E88F-4504-B315-D7E124743A54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D322-3E46-4CAF-8604-FDA80002D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09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EE9DB-E88F-4504-B315-D7E124743A54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D322-3E46-4CAF-8604-FDA80002D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34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EE9DB-E88F-4504-B315-D7E124743A54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D322-3E46-4CAF-8604-FDA80002D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22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EE9DB-E88F-4504-B315-D7E124743A54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D322-3E46-4CAF-8604-FDA80002D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771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EE9DB-E88F-4504-B315-D7E124743A54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D322-3E46-4CAF-8604-FDA80002D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575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EE9DB-E88F-4504-B315-D7E124743A54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7D322-3E46-4CAF-8604-FDA80002D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99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33242"/>
            <a:ext cx="8828087" cy="651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688340" y="4112419"/>
            <a:ext cx="232410" cy="746760"/>
          </a:xfrm>
          <a:prstGeom prst="straightConnector1">
            <a:avLst/>
          </a:prstGeom>
          <a:ln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84583" y="4432459"/>
            <a:ext cx="745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</a:rPr>
              <a:t>Funder, </a:t>
            </a:r>
          </a:p>
          <a:p>
            <a:r>
              <a:rPr lang="en-US" sz="1000" dirty="0" smtClean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</a:rPr>
              <a:t>Director of</a:t>
            </a:r>
            <a:endParaRPr lang="en-US" sz="1000" dirty="0">
              <a:solidFill>
                <a:srgbClr val="FF0000"/>
              </a:solidFill>
              <a:effectLst>
                <a:glow rad="63500">
                  <a:schemeClr val="bg1"/>
                </a:glow>
              </a:effectLst>
            </a:endParaRPr>
          </a:p>
        </p:txBody>
      </p:sp>
      <p:sp>
        <p:nvSpPr>
          <p:cNvPr id="9" name="Oval 8"/>
          <p:cNvSpPr/>
          <p:nvPr/>
        </p:nvSpPr>
        <p:spPr>
          <a:xfrm>
            <a:off x="5635625" y="5868829"/>
            <a:ext cx="685800" cy="685800"/>
          </a:xfrm>
          <a:prstGeom prst="ellipse">
            <a:avLst/>
          </a:prstGeom>
          <a:solidFill>
            <a:schemeClr val="bg1"/>
          </a:solidFill>
          <a:ln w="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b="1" dirty="0" smtClean="0">
                <a:solidFill>
                  <a:srgbClr val="FF0000"/>
                </a:solidFill>
              </a:rPr>
              <a:t>NSA</a:t>
            </a:r>
            <a:endParaRPr lang="en-US" sz="900" b="1" dirty="0">
              <a:solidFill>
                <a:srgbClr val="FF000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6121400" y="5221129"/>
            <a:ext cx="381000" cy="685800"/>
          </a:xfrm>
          <a:prstGeom prst="line">
            <a:avLst/>
          </a:prstGeom>
          <a:ln>
            <a:solidFill>
              <a:srgbClr val="FF0000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/>
          <p:cNvSpPr/>
          <p:nvPr/>
        </p:nvSpPr>
        <p:spPr>
          <a:xfrm>
            <a:off x="1090544" y="5344954"/>
            <a:ext cx="4572000" cy="1362805"/>
          </a:xfrm>
          <a:custGeom>
            <a:avLst/>
            <a:gdLst>
              <a:gd name="connsiteX0" fmla="*/ 39683 w 4630733"/>
              <a:gd name="connsiteY0" fmla="*/ 0 h 1505274"/>
              <a:gd name="connsiteX1" fmla="*/ 477833 w 4630733"/>
              <a:gd name="connsiteY1" fmla="*/ 1123950 h 1505274"/>
              <a:gd name="connsiteX2" fmla="*/ 3421058 w 4630733"/>
              <a:gd name="connsiteY2" fmla="*/ 1504950 h 1505274"/>
              <a:gd name="connsiteX3" fmla="*/ 4630733 w 4630733"/>
              <a:gd name="connsiteY3" fmla="*/ 1076325 h 1505274"/>
              <a:gd name="connsiteX0" fmla="*/ 12157 w 4603207"/>
              <a:gd name="connsiteY0" fmla="*/ 0 h 1506627"/>
              <a:gd name="connsiteX1" fmla="*/ 450307 w 4603207"/>
              <a:gd name="connsiteY1" fmla="*/ 1123950 h 1506627"/>
              <a:gd name="connsiteX2" fmla="*/ 3393532 w 4603207"/>
              <a:gd name="connsiteY2" fmla="*/ 1504950 h 1506627"/>
              <a:gd name="connsiteX3" fmla="*/ 4603207 w 4603207"/>
              <a:gd name="connsiteY3" fmla="*/ 1076325 h 1506627"/>
              <a:gd name="connsiteX0" fmla="*/ 48097 w 4639147"/>
              <a:gd name="connsiteY0" fmla="*/ 0 h 1542552"/>
              <a:gd name="connsiteX1" fmla="*/ 486247 w 4639147"/>
              <a:gd name="connsiteY1" fmla="*/ 1123950 h 1542552"/>
              <a:gd name="connsiteX2" fmla="*/ 3429472 w 4639147"/>
              <a:gd name="connsiteY2" fmla="*/ 1504950 h 1542552"/>
              <a:gd name="connsiteX3" fmla="*/ 4639147 w 4639147"/>
              <a:gd name="connsiteY3" fmla="*/ 1076325 h 1542552"/>
              <a:gd name="connsiteX0" fmla="*/ 27128 w 4694378"/>
              <a:gd name="connsiteY0" fmla="*/ 0 h 1486217"/>
              <a:gd name="connsiteX1" fmla="*/ 541478 w 4694378"/>
              <a:gd name="connsiteY1" fmla="*/ 1104900 h 1486217"/>
              <a:gd name="connsiteX2" fmla="*/ 3484703 w 4694378"/>
              <a:gd name="connsiteY2" fmla="*/ 1485900 h 1486217"/>
              <a:gd name="connsiteX3" fmla="*/ 4694378 w 4694378"/>
              <a:gd name="connsiteY3" fmla="*/ 1057275 h 1486217"/>
              <a:gd name="connsiteX0" fmla="*/ 0 w 4667250"/>
              <a:gd name="connsiteY0" fmla="*/ 0 h 1486217"/>
              <a:gd name="connsiteX1" fmla="*/ 514350 w 4667250"/>
              <a:gd name="connsiteY1" fmla="*/ 1104900 h 1486217"/>
              <a:gd name="connsiteX2" fmla="*/ 3457575 w 4667250"/>
              <a:gd name="connsiteY2" fmla="*/ 1485900 h 1486217"/>
              <a:gd name="connsiteX3" fmla="*/ 4667250 w 4667250"/>
              <a:gd name="connsiteY3" fmla="*/ 1057275 h 1486217"/>
              <a:gd name="connsiteX0" fmla="*/ 0 w 4667250"/>
              <a:gd name="connsiteY0" fmla="*/ 0 h 1485910"/>
              <a:gd name="connsiteX1" fmla="*/ 1057275 w 4667250"/>
              <a:gd name="connsiteY1" fmla="*/ 1066800 h 1485910"/>
              <a:gd name="connsiteX2" fmla="*/ 3457575 w 4667250"/>
              <a:gd name="connsiteY2" fmla="*/ 1485900 h 1485910"/>
              <a:gd name="connsiteX3" fmla="*/ 4667250 w 4667250"/>
              <a:gd name="connsiteY3" fmla="*/ 1057275 h 1485910"/>
              <a:gd name="connsiteX0" fmla="*/ 0 w 4667250"/>
              <a:gd name="connsiteY0" fmla="*/ 0 h 1485916"/>
              <a:gd name="connsiteX1" fmla="*/ 1057275 w 4667250"/>
              <a:gd name="connsiteY1" fmla="*/ 1066800 h 1485916"/>
              <a:gd name="connsiteX2" fmla="*/ 3457575 w 4667250"/>
              <a:gd name="connsiteY2" fmla="*/ 1485900 h 1485916"/>
              <a:gd name="connsiteX3" fmla="*/ 4667250 w 4667250"/>
              <a:gd name="connsiteY3" fmla="*/ 1057275 h 1485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67250" h="1485916">
                <a:moveTo>
                  <a:pt x="0" y="0"/>
                </a:moveTo>
                <a:cubicBezTo>
                  <a:pt x="480219" y="836612"/>
                  <a:pt x="538163" y="762000"/>
                  <a:pt x="1057275" y="1066800"/>
                </a:cubicBezTo>
                <a:cubicBezTo>
                  <a:pt x="1576387" y="1371600"/>
                  <a:pt x="2855913" y="1487487"/>
                  <a:pt x="3457575" y="1485900"/>
                </a:cubicBezTo>
                <a:cubicBezTo>
                  <a:pt x="4059237" y="1484313"/>
                  <a:pt x="4408487" y="1267619"/>
                  <a:pt x="4667250" y="1057275"/>
                </a:cubicBezTo>
              </a:path>
            </a:pathLst>
          </a:custGeom>
          <a:ln>
            <a:solidFill>
              <a:srgbClr val="FF0000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050900" y="6298235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</a:rPr>
              <a:t>Supplier to</a:t>
            </a:r>
            <a:endParaRPr lang="en-US" sz="1000" dirty="0">
              <a:solidFill>
                <a:srgbClr val="FF0000"/>
              </a:solidFill>
              <a:effectLst>
                <a:glow rad="63500">
                  <a:schemeClr val="bg1"/>
                </a:glow>
              </a:effectLst>
            </a:endParaRPr>
          </a:p>
        </p:txBody>
      </p:sp>
      <p:cxnSp>
        <p:nvCxnSpPr>
          <p:cNvPr id="26" name="Straight Connector 25"/>
          <p:cNvCxnSpPr>
            <a:endCxn id="22" idx="4"/>
          </p:cNvCxnSpPr>
          <p:nvPr/>
        </p:nvCxnSpPr>
        <p:spPr>
          <a:xfrm flipV="1">
            <a:off x="688340" y="3388519"/>
            <a:ext cx="38100" cy="723900"/>
          </a:xfrm>
          <a:prstGeom prst="line">
            <a:avLst/>
          </a:prstGeom>
          <a:ln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36401" y="3487578"/>
            <a:ext cx="67197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</a:rPr>
              <a:t>Owner of</a:t>
            </a:r>
            <a:endParaRPr lang="en-US" sz="1000" dirty="0">
              <a:solidFill>
                <a:srgbClr val="FF0000"/>
              </a:solidFill>
              <a:effectLst>
                <a:glow rad="127000">
                  <a:schemeClr val="bg1"/>
                </a:glow>
              </a:effectLst>
            </a:endParaRPr>
          </a:p>
        </p:txBody>
      </p:sp>
      <p:sp>
        <p:nvSpPr>
          <p:cNvPr id="31" name="Oval 30"/>
          <p:cNvSpPr/>
          <p:nvPr/>
        </p:nvSpPr>
        <p:spPr>
          <a:xfrm>
            <a:off x="1907451" y="1420727"/>
            <a:ext cx="640080" cy="640080"/>
          </a:xfrm>
          <a:prstGeom prst="ellipse">
            <a:avLst/>
          </a:prstGeom>
          <a:solidFill>
            <a:schemeClr val="bg1"/>
          </a:solidFill>
          <a:ln w="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Fidelity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2426965" y="1245064"/>
            <a:ext cx="640080" cy="640080"/>
          </a:xfrm>
          <a:prstGeom prst="ellipse">
            <a:avLst/>
          </a:prstGeom>
          <a:solidFill>
            <a:schemeClr val="bg1"/>
          </a:solidFill>
          <a:ln w="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TIAA-CREF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2307589" y="780647"/>
            <a:ext cx="640080" cy="640080"/>
          </a:xfrm>
          <a:prstGeom prst="ellipse">
            <a:avLst/>
          </a:prstGeom>
          <a:solidFill>
            <a:schemeClr val="bg1"/>
          </a:solidFill>
          <a:ln w="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T. Rowe Price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5717141" y="335470"/>
            <a:ext cx="640080" cy="640080"/>
          </a:xfrm>
          <a:prstGeom prst="ellipse">
            <a:avLst/>
          </a:prstGeom>
          <a:solidFill>
            <a:schemeClr val="bg1"/>
          </a:solidFill>
          <a:ln w="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Goldman Sachs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2825315" y="978694"/>
            <a:ext cx="640080" cy="640080"/>
          </a:xfrm>
          <a:prstGeom prst="ellipse">
            <a:avLst/>
          </a:prstGeom>
          <a:solidFill>
            <a:schemeClr val="bg1"/>
          </a:solidFill>
          <a:ln w="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JP Morgan Chase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3267709" y="744379"/>
            <a:ext cx="640080" cy="640080"/>
          </a:xfrm>
          <a:prstGeom prst="ellipse">
            <a:avLst/>
          </a:prstGeom>
          <a:solidFill>
            <a:schemeClr val="bg1"/>
          </a:solidFill>
          <a:ln w="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Morgan Stanley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3653980" y="631257"/>
            <a:ext cx="640080" cy="640080"/>
          </a:xfrm>
          <a:prstGeom prst="ellipse">
            <a:avLst/>
          </a:prstGeom>
          <a:solidFill>
            <a:schemeClr val="bg1"/>
          </a:solidFill>
          <a:ln w="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Bank of America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2331272" y="1666948"/>
            <a:ext cx="640080" cy="640080"/>
          </a:xfrm>
          <a:prstGeom prst="ellipse">
            <a:avLst/>
          </a:prstGeom>
          <a:solidFill>
            <a:schemeClr val="bg1"/>
          </a:solidFill>
          <a:ln w="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Bank of New York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4089876" y="323292"/>
            <a:ext cx="640080" cy="640080"/>
          </a:xfrm>
          <a:prstGeom prst="ellipse">
            <a:avLst/>
          </a:prstGeom>
          <a:solidFill>
            <a:schemeClr val="bg1"/>
          </a:solidFill>
          <a:ln w="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err="1" smtClean="0">
                <a:solidFill>
                  <a:srgbClr val="FF0000"/>
                </a:solidFill>
              </a:rPr>
              <a:t>Roths-childs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5110191" y="223203"/>
            <a:ext cx="640080" cy="640080"/>
          </a:xfrm>
          <a:prstGeom prst="ellipse">
            <a:avLst/>
          </a:prstGeom>
          <a:solidFill>
            <a:schemeClr val="bg1"/>
          </a:solidFill>
          <a:ln w="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Wells Fargo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6237071" y="375211"/>
            <a:ext cx="640080" cy="640080"/>
          </a:xfrm>
          <a:prstGeom prst="ellipse">
            <a:avLst/>
          </a:prstGeom>
          <a:solidFill>
            <a:schemeClr val="bg1"/>
          </a:solidFill>
          <a:ln w="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spc="-100" dirty="0" smtClean="0">
                <a:solidFill>
                  <a:srgbClr val="FF0000"/>
                </a:solidFill>
              </a:rPr>
              <a:t>ABC, CBS, NBC, </a:t>
            </a:r>
            <a:r>
              <a:rPr lang="en-US" sz="900" spc="-100" dirty="0" err="1" smtClean="0">
                <a:solidFill>
                  <a:srgbClr val="FF0000"/>
                </a:solidFill>
              </a:rPr>
              <a:t>WaPo</a:t>
            </a:r>
            <a:r>
              <a:rPr lang="en-US" sz="900" spc="-100" dirty="0" smtClean="0">
                <a:solidFill>
                  <a:srgbClr val="FF0000"/>
                </a:solidFill>
              </a:rPr>
              <a:t>, CNN, NYT</a:t>
            </a:r>
            <a:endParaRPr lang="en-US" sz="900" spc="-100" dirty="0">
              <a:solidFill>
                <a:srgbClr val="FF0000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4595228" y="227233"/>
            <a:ext cx="640080" cy="640080"/>
          </a:xfrm>
          <a:prstGeom prst="ellipse">
            <a:avLst/>
          </a:prstGeom>
          <a:solidFill>
            <a:schemeClr val="bg1"/>
          </a:solidFill>
          <a:ln w="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spc="-100" dirty="0" smtClean="0">
                <a:solidFill>
                  <a:srgbClr val="FF0000"/>
                </a:solidFill>
              </a:rPr>
              <a:t>HSBC</a:t>
            </a:r>
            <a:endParaRPr lang="en-US" sz="900" spc="-1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1139" y="6421346"/>
            <a:ext cx="21788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</a:rPr>
              <a:t>* National Venture Capital Association</a:t>
            </a:r>
          </a:p>
        </p:txBody>
      </p:sp>
      <p:sp>
        <p:nvSpPr>
          <p:cNvPr id="48" name="Oval 47"/>
          <p:cNvSpPr/>
          <p:nvPr/>
        </p:nvSpPr>
        <p:spPr>
          <a:xfrm>
            <a:off x="1750550" y="72998"/>
            <a:ext cx="640080" cy="640080"/>
          </a:xfrm>
          <a:prstGeom prst="ellipse">
            <a:avLst/>
          </a:prstGeom>
          <a:solidFill>
            <a:schemeClr val="bg1"/>
          </a:solidFill>
          <a:ln w="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err="1" smtClean="0">
                <a:solidFill>
                  <a:srgbClr val="FF0000"/>
                </a:solidFill>
              </a:rPr>
              <a:t>Alibaba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1779583" y="570452"/>
            <a:ext cx="640080" cy="640080"/>
          </a:xfrm>
          <a:prstGeom prst="ellipse">
            <a:avLst/>
          </a:prstGeom>
          <a:solidFill>
            <a:schemeClr val="bg1"/>
          </a:solidFill>
          <a:ln w="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err="1" smtClean="0">
                <a:solidFill>
                  <a:srgbClr val="FF0000"/>
                </a:solidFill>
              </a:rPr>
              <a:t>Baidu</a:t>
            </a:r>
            <a:endParaRPr lang="en-US" sz="900" dirty="0">
              <a:solidFill>
                <a:srgbClr val="FF0000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 flipV="1">
            <a:off x="688340" y="2953703"/>
            <a:ext cx="617220" cy="160020"/>
          </a:xfrm>
          <a:prstGeom prst="line">
            <a:avLst/>
          </a:prstGeom>
          <a:ln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406400" y="2748439"/>
            <a:ext cx="640080" cy="640080"/>
          </a:xfrm>
          <a:prstGeom prst="ellipse">
            <a:avLst/>
          </a:prstGeom>
          <a:solidFill>
            <a:schemeClr val="bg1"/>
          </a:solidFill>
          <a:ln w="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err="1" smtClean="0">
                <a:solidFill>
                  <a:srgbClr val="FF0000"/>
                </a:solidFill>
              </a:rPr>
              <a:t>Accel</a:t>
            </a:r>
            <a:r>
              <a:rPr lang="en-US" sz="900" dirty="0" smtClean="0">
                <a:solidFill>
                  <a:srgbClr val="FF0000"/>
                </a:solidFill>
              </a:rPr>
              <a:t> Partners</a:t>
            </a:r>
            <a:endParaRPr lang="en-US" sz="900" dirty="0">
              <a:solidFill>
                <a:srgbClr val="FF0000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flipV="1">
            <a:off x="688340" y="3068479"/>
            <a:ext cx="769620" cy="1043940"/>
          </a:xfrm>
          <a:prstGeom prst="line">
            <a:avLst/>
          </a:prstGeom>
          <a:ln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368300" y="3792379"/>
            <a:ext cx="640080" cy="640080"/>
          </a:xfrm>
          <a:prstGeom prst="ellipse">
            <a:avLst/>
          </a:prstGeom>
          <a:solidFill>
            <a:schemeClr val="bg1"/>
          </a:solidFill>
          <a:ln w="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James W. </a:t>
            </a:r>
            <a:r>
              <a:rPr lang="en-US" sz="900" dirty="0" err="1" smtClean="0">
                <a:solidFill>
                  <a:srgbClr val="FF0000"/>
                </a:solidFill>
              </a:rPr>
              <a:t>Breyer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924560" y="3033713"/>
            <a:ext cx="699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FF0000"/>
                </a:solidFill>
                <a:effectLst>
                  <a:glow rad="101600">
                    <a:schemeClr val="bg1"/>
                  </a:glow>
                </a:effectLst>
              </a:rPr>
              <a:t>Co - </a:t>
            </a:r>
          </a:p>
          <a:p>
            <a:pPr algn="ctr"/>
            <a:r>
              <a:rPr lang="en-US" sz="1000" dirty="0" smtClean="0">
                <a:solidFill>
                  <a:srgbClr val="FF0000"/>
                </a:solidFill>
                <a:effectLst>
                  <a:glow rad="101600">
                    <a:schemeClr val="bg1"/>
                  </a:glow>
                </a:effectLst>
              </a:rPr>
              <a:t>creator of</a:t>
            </a:r>
            <a:endParaRPr lang="en-US" sz="1000" dirty="0">
              <a:solidFill>
                <a:srgbClr val="FF0000"/>
              </a:solidFill>
              <a:effectLst>
                <a:glow rad="101600">
                  <a:schemeClr val="bg1"/>
                </a:glow>
              </a:effectLst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534160" y="4727972"/>
            <a:ext cx="61106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</a:rPr>
              <a:t>Director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892273" y="4163616"/>
            <a:ext cx="61106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</a:rPr>
              <a:t>Director</a:t>
            </a:r>
          </a:p>
        </p:txBody>
      </p:sp>
      <p:cxnSp>
        <p:nvCxnSpPr>
          <p:cNvPr id="57" name="Straight Connector 56"/>
          <p:cNvCxnSpPr>
            <a:endCxn id="45" idx="5"/>
          </p:cNvCxnSpPr>
          <p:nvPr/>
        </p:nvCxnSpPr>
        <p:spPr>
          <a:xfrm flipH="1" flipV="1">
            <a:off x="948567" y="2388954"/>
            <a:ext cx="388988" cy="273608"/>
          </a:xfrm>
          <a:prstGeom prst="line">
            <a:avLst/>
          </a:prstGeom>
          <a:ln>
            <a:solidFill>
              <a:srgbClr val="FF0000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 rot="20223441">
            <a:off x="774114" y="2513625"/>
            <a:ext cx="6896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FF0000"/>
                </a:solidFill>
                <a:effectLst>
                  <a:glow rad="101600">
                    <a:schemeClr val="bg1"/>
                  </a:glow>
                </a:effectLst>
              </a:rPr>
              <a:t>Funder of</a:t>
            </a:r>
            <a:endParaRPr lang="en-US" sz="1000" dirty="0">
              <a:solidFill>
                <a:srgbClr val="FF0000"/>
              </a:solidFill>
              <a:effectLst>
                <a:glow rad="101600">
                  <a:schemeClr val="bg1"/>
                </a:glow>
              </a:effectLst>
            </a:endParaRPr>
          </a:p>
        </p:txBody>
      </p:sp>
      <p:cxnSp>
        <p:nvCxnSpPr>
          <p:cNvPr id="63" name="Straight Connector 62"/>
          <p:cNvCxnSpPr>
            <a:endCxn id="22" idx="0"/>
          </p:cNvCxnSpPr>
          <p:nvPr/>
        </p:nvCxnSpPr>
        <p:spPr>
          <a:xfrm>
            <a:off x="688340" y="2281714"/>
            <a:ext cx="38100" cy="466725"/>
          </a:xfrm>
          <a:prstGeom prst="line">
            <a:avLst/>
          </a:prstGeom>
          <a:ln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240488" y="2468206"/>
            <a:ext cx="8402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FF0000"/>
                </a:solidFill>
                <a:effectLst>
                  <a:glow rad="101600">
                    <a:schemeClr val="bg1"/>
                  </a:glow>
                </a:effectLst>
              </a:rPr>
              <a:t>Deal  flow to</a:t>
            </a:r>
            <a:endParaRPr lang="en-US" sz="1000" dirty="0">
              <a:solidFill>
                <a:srgbClr val="FF0000"/>
              </a:solidFill>
              <a:effectLst>
                <a:glow rad="101600">
                  <a:schemeClr val="bg1"/>
                </a:glow>
              </a:effectLst>
            </a:endParaRPr>
          </a:p>
        </p:txBody>
      </p:sp>
      <p:sp>
        <p:nvSpPr>
          <p:cNvPr id="65" name="Freeform 64"/>
          <p:cNvSpPr/>
          <p:nvPr/>
        </p:nvSpPr>
        <p:spPr>
          <a:xfrm>
            <a:off x="210039" y="2390775"/>
            <a:ext cx="247796" cy="1533525"/>
          </a:xfrm>
          <a:custGeom>
            <a:avLst/>
            <a:gdLst>
              <a:gd name="connsiteX0" fmla="*/ 219221 w 247796"/>
              <a:gd name="connsiteY0" fmla="*/ 1533525 h 1533525"/>
              <a:gd name="connsiteX1" fmla="*/ 146 w 247796"/>
              <a:gd name="connsiteY1" fmla="*/ 533400 h 1533525"/>
              <a:gd name="connsiteX2" fmla="*/ 247796 w 247796"/>
              <a:gd name="connsiteY2" fmla="*/ 0 h 1533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7796" h="1533525">
                <a:moveTo>
                  <a:pt x="219221" y="1533525"/>
                </a:moveTo>
                <a:cubicBezTo>
                  <a:pt x="107302" y="1161256"/>
                  <a:pt x="-4616" y="788987"/>
                  <a:pt x="146" y="533400"/>
                </a:cubicBezTo>
                <a:cubicBezTo>
                  <a:pt x="4908" y="277813"/>
                  <a:pt x="126352" y="138906"/>
                  <a:pt x="247796" y="0"/>
                </a:cubicBezTo>
              </a:path>
            </a:pathLst>
          </a:custGeom>
          <a:ln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70410" y="3323511"/>
            <a:ext cx="5902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</a:rPr>
              <a:t>Chair of</a:t>
            </a:r>
            <a:endParaRPr lang="en-US" sz="1000" dirty="0">
              <a:solidFill>
                <a:srgbClr val="FF0000"/>
              </a:solidFill>
              <a:effectLst>
                <a:glow rad="127000">
                  <a:schemeClr val="bg1"/>
                </a:glow>
              </a:effectLst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 flipH="1" flipV="1">
            <a:off x="533400" y="1641634"/>
            <a:ext cx="127236" cy="521018"/>
          </a:xfrm>
          <a:prstGeom prst="line">
            <a:avLst/>
          </a:prstGeom>
          <a:ln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29" idx="3"/>
          </p:cNvCxnSpPr>
          <p:nvPr/>
        </p:nvCxnSpPr>
        <p:spPr>
          <a:xfrm flipV="1">
            <a:off x="673099" y="1565104"/>
            <a:ext cx="404349" cy="597548"/>
          </a:xfrm>
          <a:prstGeom prst="line">
            <a:avLst/>
          </a:prstGeom>
          <a:ln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1181413" y="506914"/>
            <a:ext cx="6896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</a:rPr>
              <a:t>Funder of</a:t>
            </a:r>
          </a:p>
        </p:txBody>
      </p:sp>
      <p:cxnSp>
        <p:nvCxnSpPr>
          <p:cNvPr id="77" name="Straight Connector 76"/>
          <p:cNvCxnSpPr>
            <a:endCxn id="48" idx="2"/>
          </p:cNvCxnSpPr>
          <p:nvPr/>
        </p:nvCxnSpPr>
        <p:spPr>
          <a:xfrm flipV="1">
            <a:off x="924560" y="393038"/>
            <a:ext cx="825990" cy="198941"/>
          </a:xfrm>
          <a:prstGeom prst="line">
            <a:avLst/>
          </a:prstGeom>
          <a:ln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endCxn id="49" idx="2"/>
          </p:cNvCxnSpPr>
          <p:nvPr/>
        </p:nvCxnSpPr>
        <p:spPr>
          <a:xfrm>
            <a:off x="920750" y="591979"/>
            <a:ext cx="858833" cy="298513"/>
          </a:xfrm>
          <a:prstGeom prst="line">
            <a:avLst/>
          </a:prstGeom>
          <a:ln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06400" y="1338802"/>
            <a:ext cx="931155" cy="41847"/>
          </a:xfrm>
          <a:prstGeom prst="line">
            <a:avLst/>
          </a:prstGeom>
          <a:ln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 flipV="1">
            <a:off x="924560" y="570452"/>
            <a:ext cx="412995" cy="810197"/>
          </a:xfrm>
          <a:prstGeom prst="line">
            <a:avLst/>
          </a:prstGeom>
          <a:ln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H="1">
            <a:off x="368300" y="570452"/>
            <a:ext cx="580267" cy="810197"/>
          </a:xfrm>
          <a:prstGeom prst="line">
            <a:avLst/>
          </a:prstGeom>
          <a:ln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113320" y="988219"/>
            <a:ext cx="640080" cy="640080"/>
          </a:xfrm>
          <a:prstGeom prst="ellipse">
            <a:avLst/>
          </a:prstGeom>
          <a:solidFill>
            <a:schemeClr val="bg1"/>
          </a:solidFill>
          <a:ln w="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John P. </a:t>
            </a:r>
            <a:r>
              <a:rPr lang="en-US" sz="900" dirty="0" err="1" smtClean="0">
                <a:solidFill>
                  <a:srgbClr val="FF0000"/>
                </a:solidFill>
              </a:rPr>
              <a:t>Breyer</a:t>
            </a:r>
            <a:r>
              <a:rPr lang="en-US" sz="900" dirty="0" smtClean="0">
                <a:solidFill>
                  <a:srgbClr val="FF0000"/>
                </a:solidFill>
              </a:rPr>
              <a:t> (China)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983710" y="1018762"/>
            <a:ext cx="640080" cy="640080"/>
          </a:xfrm>
          <a:prstGeom prst="ellipse">
            <a:avLst/>
          </a:prstGeom>
          <a:solidFill>
            <a:schemeClr val="bg1"/>
          </a:solidFill>
          <a:ln w="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Win In China LLC Hong Kong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604520" y="271939"/>
            <a:ext cx="640080" cy="640080"/>
          </a:xfrm>
          <a:prstGeom prst="ellipse">
            <a:avLst/>
          </a:prstGeom>
          <a:solidFill>
            <a:schemeClr val="bg1"/>
          </a:solidFill>
          <a:ln w="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IDG-</a:t>
            </a:r>
            <a:r>
              <a:rPr lang="en-US" sz="900" dirty="0" err="1" smtClean="0">
                <a:solidFill>
                  <a:srgbClr val="FF0000"/>
                </a:solidFill>
              </a:rPr>
              <a:t>Accel</a:t>
            </a:r>
            <a:r>
              <a:rPr lang="en-US" sz="900" dirty="0" smtClean="0">
                <a:solidFill>
                  <a:srgbClr val="FF0000"/>
                </a:solidFill>
              </a:rPr>
              <a:t> Capital (China)</a:t>
            </a:r>
            <a:endParaRPr lang="en-US" sz="900" dirty="0">
              <a:solidFill>
                <a:srgbClr val="FF0000"/>
              </a:solidFill>
            </a:endParaRPr>
          </a:p>
        </p:txBody>
      </p:sp>
      <p:cxnSp>
        <p:nvCxnSpPr>
          <p:cNvPr id="87" name="Straight Connector 86"/>
          <p:cNvCxnSpPr/>
          <p:nvPr/>
        </p:nvCxnSpPr>
        <p:spPr>
          <a:xfrm flipH="1" flipV="1">
            <a:off x="2390631" y="506914"/>
            <a:ext cx="630333" cy="123110"/>
          </a:xfrm>
          <a:prstGeom prst="line">
            <a:avLst/>
          </a:prstGeom>
          <a:ln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2700924" y="320816"/>
            <a:ext cx="640080" cy="640080"/>
          </a:xfrm>
          <a:prstGeom prst="ellipse">
            <a:avLst/>
          </a:prstGeom>
          <a:solidFill>
            <a:schemeClr val="bg1"/>
          </a:solidFill>
          <a:ln w="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Vanguard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319980" y="323292"/>
            <a:ext cx="7393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</a:rPr>
              <a:t>Funders of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667000" y="72998"/>
            <a:ext cx="4688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effectLst>
                  <a:glow rad="101600">
                    <a:schemeClr val="bg1">
                      <a:alpha val="40000"/>
                    </a:schemeClr>
                  </a:glow>
                </a:effectLst>
              </a:rPr>
              <a:t>The Highly </a:t>
            </a:r>
            <a:r>
              <a:rPr lang="en-US" sz="2000" b="1" i="1" dirty="0" smtClean="0">
                <a:solidFill>
                  <a:srgbClr val="FF0000"/>
                </a:solidFill>
                <a:effectLst>
                  <a:glow rad="101600">
                    <a:schemeClr val="bg1">
                      <a:alpha val="40000"/>
                    </a:schemeClr>
                  </a:glow>
                </a:effectLst>
              </a:rPr>
              <a:t>Duplicitous</a:t>
            </a:r>
            <a:r>
              <a:rPr lang="en-US" sz="2000" b="1" dirty="0" smtClean="0">
                <a:solidFill>
                  <a:srgbClr val="FF0000"/>
                </a:solidFill>
                <a:effectLst>
                  <a:glow rad="101600">
                    <a:schemeClr val="bg1">
                      <a:alpha val="40000"/>
                    </a:schemeClr>
                  </a:glow>
                </a:effectLst>
              </a:rPr>
              <a:t> World of Peter Thiel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7391400" y="147678"/>
            <a:ext cx="16598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</a:rPr>
              <a:t>Here’s the rest of the picture (in red) that the preparer of the black &amp; white portion left out. Why?  This appears to be a </a:t>
            </a:r>
            <a:r>
              <a:rPr lang="en-US" sz="1000" dirty="0" err="1" smtClean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</a:rPr>
              <a:t>PsyOp</a:t>
            </a:r>
            <a:r>
              <a:rPr lang="en-US" sz="1000" dirty="0" smtClean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</a:rPr>
              <a:t>. </a:t>
            </a:r>
            <a:r>
              <a:rPr lang="en-US" sz="1000" b="1" dirty="0" smtClean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</a:rPr>
              <a:t>Warn Pres. Trump.</a:t>
            </a:r>
          </a:p>
        </p:txBody>
      </p:sp>
      <p:sp>
        <p:nvSpPr>
          <p:cNvPr id="91" name="Freeform 90"/>
          <p:cNvSpPr/>
          <p:nvPr/>
        </p:nvSpPr>
        <p:spPr>
          <a:xfrm>
            <a:off x="1868557" y="2981739"/>
            <a:ext cx="4025347" cy="2912165"/>
          </a:xfrm>
          <a:custGeom>
            <a:avLst/>
            <a:gdLst>
              <a:gd name="connsiteX0" fmla="*/ 0 w 4025347"/>
              <a:gd name="connsiteY0" fmla="*/ 0 h 2912165"/>
              <a:gd name="connsiteX1" fmla="*/ 2971800 w 4025347"/>
              <a:gd name="connsiteY1" fmla="*/ 1262270 h 2912165"/>
              <a:gd name="connsiteX2" fmla="*/ 4025347 w 4025347"/>
              <a:gd name="connsiteY2" fmla="*/ 2912165 h 2912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25347" h="2912165">
                <a:moveTo>
                  <a:pt x="0" y="0"/>
                </a:moveTo>
                <a:cubicBezTo>
                  <a:pt x="1150454" y="388454"/>
                  <a:pt x="2300909" y="776909"/>
                  <a:pt x="2971800" y="1262270"/>
                </a:cubicBezTo>
                <a:cubicBezTo>
                  <a:pt x="3642691" y="1747631"/>
                  <a:pt x="3843130" y="2630556"/>
                  <a:pt x="4025347" y="2912165"/>
                </a:cubicBezTo>
              </a:path>
            </a:pathLst>
          </a:custGeom>
          <a:ln w="38100">
            <a:solidFill>
              <a:srgbClr val="FF0000">
                <a:alpha val="76000"/>
              </a:srgbClr>
            </a:solidFill>
            <a:headEnd type="triangle" w="med" len="lg"/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/>
          <p:cNvSpPr txBox="1"/>
          <p:nvPr/>
        </p:nvSpPr>
        <p:spPr>
          <a:xfrm>
            <a:off x="6027522" y="5305204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</a:rPr>
              <a:t>Supplier to</a:t>
            </a:r>
            <a:endParaRPr lang="en-US" sz="1000" dirty="0">
              <a:solidFill>
                <a:srgbClr val="FF0000"/>
              </a:solidFill>
              <a:effectLst>
                <a:glow rad="63500">
                  <a:schemeClr val="bg1"/>
                </a:glow>
              </a:effectLst>
            </a:endParaRPr>
          </a:p>
        </p:txBody>
      </p:sp>
      <p:cxnSp>
        <p:nvCxnSpPr>
          <p:cNvPr id="93" name="Straight Connector 92"/>
          <p:cNvCxnSpPr/>
          <p:nvPr/>
        </p:nvCxnSpPr>
        <p:spPr>
          <a:xfrm>
            <a:off x="5012634" y="5119494"/>
            <a:ext cx="706858" cy="863862"/>
          </a:xfrm>
          <a:prstGeom prst="line">
            <a:avLst/>
          </a:prstGeom>
          <a:ln>
            <a:solidFill>
              <a:srgbClr val="FF0000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4824212" y="5199139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</a:rPr>
              <a:t>Supplier to</a:t>
            </a:r>
            <a:endParaRPr lang="en-US" sz="1000" dirty="0">
              <a:solidFill>
                <a:srgbClr val="FF0000"/>
              </a:solidFill>
              <a:effectLst>
                <a:glow rad="63500">
                  <a:schemeClr val="bg1"/>
                </a:glow>
              </a:effectLst>
            </a:endParaRPr>
          </a:p>
        </p:txBody>
      </p:sp>
      <p:cxnSp>
        <p:nvCxnSpPr>
          <p:cNvPr id="96" name="Straight Connector 95"/>
          <p:cNvCxnSpPr>
            <a:endCxn id="43" idx="5"/>
          </p:cNvCxnSpPr>
          <p:nvPr/>
        </p:nvCxnSpPr>
        <p:spPr>
          <a:xfrm flipH="1" flipV="1">
            <a:off x="1846187" y="3019985"/>
            <a:ext cx="2749041" cy="1707987"/>
          </a:xfrm>
          <a:prstGeom prst="line">
            <a:avLst/>
          </a:prstGeom>
          <a:ln>
            <a:solidFill>
              <a:srgbClr val="FF0000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3408472" y="4161318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</a:rPr>
              <a:t>Supplier to</a:t>
            </a:r>
            <a:endParaRPr lang="en-US" sz="1000" dirty="0">
              <a:solidFill>
                <a:srgbClr val="FF0000"/>
              </a:solidFill>
              <a:effectLst>
                <a:glow rad="63500">
                  <a:schemeClr val="bg1"/>
                </a:glow>
              </a:effectLst>
            </a:endParaRPr>
          </a:p>
        </p:txBody>
      </p:sp>
      <p:cxnSp>
        <p:nvCxnSpPr>
          <p:cNvPr id="99" name="Straight Connector 98"/>
          <p:cNvCxnSpPr/>
          <p:nvPr/>
        </p:nvCxnSpPr>
        <p:spPr>
          <a:xfrm flipH="1" flipV="1">
            <a:off x="1750550" y="3068479"/>
            <a:ext cx="1470157" cy="1659493"/>
          </a:xfrm>
          <a:prstGeom prst="line">
            <a:avLst/>
          </a:prstGeom>
          <a:ln>
            <a:solidFill>
              <a:srgbClr val="FF0000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2547531" y="4239578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</a:rPr>
              <a:t>Supplier to</a:t>
            </a:r>
            <a:endParaRPr lang="en-US" sz="1000" dirty="0">
              <a:solidFill>
                <a:srgbClr val="FF0000"/>
              </a:solidFill>
              <a:effectLst>
                <a:glow rad="63500">
                  <a:schemeClr val="bg1"/>
                </a:glow>
              </a:effectLst>
            </a:endParaRPr>
          </a:p>
        </p:txBody>
      </p:sp>
      <p:cxnSp>
        <p:nvCxnSpPr>
          <p:cNvPr id="102" name="Straight Connector 101"/>
          <p:cNvCxnSpPr/>
          <p:nvPr/>
        </p:nvCxnSpPr>
        <p:spPr>
          <a:xfrm>
            <a:off x="3733800" y="4974193"/>
            <a:ext cx="1928744" cy="1052163"/>
          </a:xfrm>
          <a:prstGeom prst="line">
            <a:avLst/>
          </a:prstGeom>
          <a:ln>
            <a:solidFill>
              <a:srgbClr val="FF0000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4572000" y="5564029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</a:rPr>
              <a:t>Supplier to</a:t>
            </a:r>
            <a:endParaRPr lang="en-US" sz="1000" dirty="0">
              <a:solidFill>
                <a:srgbClr val="FF0000"/>
              </a:solidFill>
              <a:effectLst>
                <a:glow rad="63500">
                  <a:schemeClr val="bg1"/>
                </a:glow>
              </a:effectLst>
            </a:endParaRPr>
          </a:p>
        </p:txBody>
      </p:sp>
      <p:cxnSp>
        <p:nvCxnSpPr>
          <p:cNvPr id="112" name="Straight Connector 111"/>
          <p:cNvCxnSpPr/>
          <p:nvPr/>
        </p:nvCxnSpPr>
        <p:spPr>
          <a:xfrm>
            <a:off x="4727432" y="1457302"/>
            <a:ext cx="1204499" cy="4418812"/>
          </a:xfrm>
          <a:prstGeom prst="line">
            <a:avLst/>
          </a:prstGeom>
          <a:ln>
            <a:solidFill>
              <a:srgbClr val="FF0000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4548292" y="2068743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</a:rPr>
              <a:t>Supplier to</a:t>
            </a:r>
            <a:endParaRPr lang="en-US" sz="1000" dirty="0">
              <a:solidFill>
                <a:srgbClr val="FF0000"/>
              </a:solidFill>
              <a:effectLst>
                <a:glow rad="63500">
                  <a:schemeClr val="bg1"/>
                </a:glow>
              </a:effectLst>
            </a:endParaRPr>
          </a:p>
        </p:txBody>
      </p:sp>
      <p:cxnSp>
        <p:nvCxnSpPr>
          <p:cNvPr id="117" name="Straight Connector 116"/>
          <p:cNvCxnSpPr/>
          <p:nvPr/>
        </p:nvCxnSpPr>
        <p:spPr>
          <a:xfrm flipH="1">
            <a:off x="1939925" y="1420727"/>
            <a:ext cx="2503256" cy="1241835"/>
          </a:xfrm>
          <a:prstGeom prst="line">
            <a:avLst/>
          </a:prstGeom>
          <a:ln>
            <a:solidFill>
              <a:srgbClr val="FF0000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3684713" y="1535731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</a:rPr>
              <a:t>Supplier to</a:t>
            </a:r>
            <a:endParaRPr lang="en-US" sz="1000" dirty="0">
              <a:solidFill>
                <a:srgbClr val="FF0000"/>
              </a:solidFill>
              <a:effectLst>
                <a:glow rad="63500">
                  <a:schemeClr val="bg1"/>
                </a:glow>
              </a:effectLst>
            </a:endParaRPr>
          </a:p>
        </p:txBody>
      </p:sp>
      <p:cxnSp>
        <p:nvCxnSpPr>
          <p:cNvPr id="119" name="Straight Connector 118"/>
          <p:cNvCxnSpPr/>
          <p:nvPr/>
        </p:nvCxnSpPr>
        <p:spPr>
          <a:xfrm flipV="1">
            <a:off x="1041164" y="1781952"/>
            <a:ext cx="2253180" cy="351648"/>
          </a:xfrm>
          <a:prstGeom prst="line">
            <a:avLst/>
          </a:prstGeom>
          <a:ln>
            <a:solidFill>
              <a:srgbClr val="FF0000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1303750" y="1969280"/>
            <a:ext cx="8114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FF0000"/>
                </a:solidFill>
                <a:effectLst>
                  <a:glow rad="101600">
                    <a:schemeClr val="bg1"/>
                  </a:glow>
                </a:effectLst>
              </a:rPr>
              <a:t>Deal flow to</a:t>
            </a:r>
            <a:endParaRPr lang="en-US" sz="1000" dirty="0">
              <a:solidFill>
                <a:srgbClr val="FF0000"/>
              </a:solidFill>
              <a:effectLst>
                <a:glow rad="101600">
                  <a:schemeClr val="bg1"/>
                </a:glow>
              </a:effectLst>
            </a:endParaRPr>
          </a:p>
        </p:txBody>
      </p:sp>
      <p:cxnSp>
        <p:nvCxnSpPr>
          <p:cNvPr id="122" name="Straight Connector 121"/>
          <p:cNvCxnSpPr>
            <a:stCxn id="45" idx="6"/>
          </p:cNvCxnSpPr>
          <p:nvPr/>
        </p:nvCxnSpPr>
        <p:spPr>
          <a:xfrm>
            <a:off x="1042305" y="2162652"/>
            <a:ext cx="6349095" cy="1711326"/>
          </a:xfrm>
          <a:prstGeom prst="line">
            <a:avLst/>
          </a:prstGeom>
          <a:ln>
            <a:solidFill>
              <a:srgbClr val="FF0000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3585254" y="5213902"/>
            <a:ext cx="8114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FF0000"/>
                </a:solidFill>
                <a:effectLst>
                  <a:glow rad="101600">
                    <a:schemeClr val="bg1"/>
                  </a:glow>
                </a:effectLst>
              </a:rPr>
              <a:t>Deal flow to</a:t>
            </a:r>
            <a:endParaRPr lang="en-US" sz="1000" dirty="0">
              <a:solidFill>
                <a:srgbClr val="FF0000"/>
              </a:solidFill>
              <a:effectLst>
                <a:glow rad="101600">
                  <a:schemeClr val="bg1"/>
                </a:glow>
              </a:effectLst>
            </a:endParaRPr>
          </a:p>
        </p:txBody>
      </p:sp>
      <p:cxnSp>
        <p:nvCxnSpPr>
          <p:cNvPr id="125" name="Straight Connector 124"/>
          <p:cNvCxnSpPr/>
          <p:nvPr/>
        </p:nvCxnSpPr>
        <p:spPr>
          <a:xfrm>
            <a:off x="1008380" y="2281714"/>
            <a:ext cx="3815832" cy="3890486"/>
          </a:xfrm>
          <a:prstGeom prst="line">
            <a:avLst/>
          </a:prstGeom>
          <a:ln>
            <a:solidFill>
              <a:srgbClr val="FF0000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3008479" y="2777728"/>
            <a:ext cx="8114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FF0000"/>
                </a:solidFill>
                <a:effectLst>
                  <a:glow rad="101600">
                    <a:schemeClr val="bg1"/>
                  </a:glow>
                </a:effectLst>
              </a:rPr>
              <a:t>Deal flow to</a:t>
            </a:r>
            <a:endParaRPr lang="en-US" sz="1000" dirty="0">
              <a:solidFill>
                <a:srgbClr val="FF0000"/>
              </a:solidFill>
              <a:effectLst>
                <a:glow rad="101600">
                  <a:schemeClr val="bg1"/>
                </a:glow>
              </a:effectLst>
            </a:endParaRPr>
          </a:p>
        </p:txBody>
      </p:sp>
      <p:cxnSp>
        <p:nvCxnSpPr>
          <p:cNvPr id="1024" name="Straight Connector 1023"/>
          <p:cNvCxnSpPr/>
          <p:nvPr/>
        </p:nvCxnSpPr>
        <p:spPr>
          <a:xfrm>
            <a:off x="1042305" y="2209800"/>
            <a:ext cx="4387926" cy="2764393"/>
          </a:xfrm>
          <a:prstGeom prst="line">
            <a:avLst/>
          </a:prstGeom>
          <a:ln>
            <a:solidFill>
              <a:srgbClr val="FF0000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/>
          <p:cNvSpPr txBox="1"/>
          <p:nvPr/>
        </p:nvSpPr>
        <p:spPr>
          <a:xfrm>
            <a:off x="4216852" y="4314710"/>
            <a:ext cx="8114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FF0000"/>
                </a:solidFill>
                <a:effectLst>
                  <a:glow rad="101600">
                    <a:schemeClr val="bg1"/>
                  </a:glow>
                </a:effectLst>
              </a:rPr>
              <a:t>Deal flow to</a:t>
            </a:r>
            <a:endParaRPr lang="en-US" sz="1000" dirty="0">
              <a:solidFill>
                <a:srgbClr val="FF0000"/>
              </a:solidFill>
              <a:effectLst>
                <a:glow rad="101600">
                  <a:schemeClr val="bg1"/>
                </a:glow>
              </a:effectLst>
            </a:endParaRPr>
          </a:p>
        </p:txBody>
      </p:sp>
      <p:sp>
        <p:nvSpPr>
          <p:cNvPr id="45" name="Oval 44"/>
          <p:cNvSpPr/>
          <p:nvPr/>
        </p:nvSpPr>
        <p:spPr>
          <a:xfrm>
            <a:off x="402225" y="1842612"/>
            <a:ext cx="640080" cy="640080"/>
          </a:xfrm>
          <a:prstGeom prst="ellipse">
            <a:avLst/>
          </a:prstGeom>
          <a:solidFill>
            <a:schemeClr val="bg1"/>
          </a:solidFill>
          <a:ln w="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NVCA*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69972" y="1740767"/>
            <a:ext cx="8114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FF0000"/>
                </a:solidFill>
                <a:effectLst>
                  <a:glow rad="101600">
                    <a:schemeClr val="bg1"/>
                  </a:glow>
                </a:effectLst>
              </a:rPr>
              <a:t>Deal flow to</a:t>
            </a:r>
            <a:endParaRPr lang="en-US" sz="1000" dirty="0">
              <a:solidFill>
                <a:srgbClr val="FF0000"/>
              </a:solidFill>
              <a:effectLst>
                <a:glow rad="101600">
                  <a:schemeClr val="bg1"/>
                </a:glow>
              </a:effectLst>
            </a:endParaRPr>
          </a:p>
        </p:txBody>
      </p:sp>
      <p:sp>
        <p:nvSpPr>
          <p:cNvPr id="43" name="Oval 42"/>
          <p:cNvSpPr/>
          <p:nvPr/>
        </p:nvSpPr>
        <p:spPr>
          <a:xfrm>
            <a:off x="1299845" y="2473643"/>
            <a:ext cx="640080" cy="640080"/>
          </a:xfrm>
          <a:prstGeom prst="ellipse">
            <a:avLst/>
          </a:prstGeom>
          <a:solidFill>
            <a:schemeClr val="bg1">
              <a:alpha val="77000"/>
            </a:schemeClr>
          </a:solidFill>
          <a:ln w="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b="1" dirty="0" smtClean="0">
                <a:solidFill>
                  <a:srgbClr val="FF0000"/>
                </a:solidFill>
              </a:rPr>
              <a:t>C.I.A. In-Q-Tel</a:t>
            </a:r>
            <a:endParaRPr lang="en-US" sz="1000" b="1" dirty="0">
              <a:solidFill>
                <a:srgbClr val="FF0000"/>
              </a:solidFill>
            </a:endParaRPr>
          </a:p>
        </p:txBody>
      </p:sp>
      <p:sp>
        <p:nvSpPr>
          <p:cNvPr id="1035" name="TextBox 1034"/>
          <p:cNvSpPr txBox="1"/>
          <p:nvPr/>
        </p:nvSpPr>
        <p:spPr>
          <a:xfrm>
            <a:off x="113319" y="5562600"/>
            <a:ext cx="24342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</a:rPr>
              <a:t>Why is the </a:t>
            </a:r>
            <a:r>
              <a:rPr lang="en-US" sz="1000" dirty="0" smtClean="0">
                <a:effectLst>
                  <a:glow rad="63500">
                    <a:schemeClr val="bg1"/>
                  </a:glow>
                </a:effectLst>
              </a:rPr>
              <a:t>black version </a:t>
            </a:r>
            <a:r>
              <a:rPr lang="en-US" sz="1000" dirty="0" smtClean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</a:rPr>
              <a:t>probably a </a:t>
            </a:r>
            <a:r>
              <a:rPr lang="en-US" sz="1000" dirty="0" err="1" smtClean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</a:rPr>
              <a:t>PsyOp</a:t>
            </a:r>
            <a:r>
              <a:rPr lang="en-US" sz="1000" dirty="0" smtClean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</a:rPr>
              <a:t>? Look at the elephants in the room: Nothing about NSA, CIA, James W. </a:t>
            </a:r>
            <a:r>
              <a:rPr lang="en-US" sz="1000" dirty="0" err="1" smtClean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</a:rPr>
              <a:t>Breyer</a:t>
            </a:r>
            <a:r>
              <a:rPr lang="en-US" sz="1000" dirty="0" smtClean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</a:rPr>
              <a:t>, </a:t>
            </a:r>
            <a:r>
              <a:rPr lang="en-US" sz="1000" dirty="0" err="1" smtClean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</a:rPr>
              <a:t>Accel</a:t>
            </a:r>
            <a:r>
              <a:rPr lang="en-US" sz="1000" dirty="0" smtClean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</a:rPr>
              <a:t> Partners, In-Q-Tel, China, IDG, NVCA deal flow, In-Q-Tel deal flow, etc.</a:t>
            </a:r>
          </a:p>
          <a:p>
            <a:endParaRPr lang="en-US" sz="1000" dirty="0">
              <a:solidFill>
                <a:srgbClr val="FF0000"/>
              </a:solidFill>
              <a:effectLst>
                <a:glow rad="63500">
                  <a:schemeClr val="bg1"/>
                </a:glo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76171" y="3945387"/>
            <a:ext cx="13740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</a:rPr>
              <a:t>Bill of Rights </a:t>
            </a:r>
            <a:r>
              <a:rPr lang="en-US" sz="1000" b="1" dirty="0" smtClean="0">
                <a:solidFill>
                  <a:srgbClr val="0000FF"/>
                </a:solidFill>
                <a:effectLst>
                  <a:glow rad="127000">
                    <a:schemeClr val="bg1"/>
                  </a:glow>
                </a:effectLst>
              </a:rPr>
              <a:t>Criminals</a:t>
            </a:r>
            <a:endParaRPr lang="en-US" sz="1000" b="1" dirty="0">
              <a:solidFill>
                <a:srgbClr val="0000FF"/>
              </a:solidFill>
              <a:effectLst>
                <a:glow rad="127000">
                  <a:schemeClr val="bg1"/>
                </a:glow>
              </a:effectLst>
            </a:endParaRPr>
          </a:p>
        </p:txBody>
      </p:sp>
      <p:sp>
        <p:nvSpPr>
          <p:cNvPr id="1037" name="TextBox 1036"/>
          <p:cNvSpPr txBox="1"/>
          <p:nvPr/>
        </p:nvSpPr>
        <p:spPr>
          <a:xfrm>
            <a:off x="116392" y="6603384"/>
            <a:ext cx="76819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</a:rPr>
              <a:t>Go to the </a:t>
            </a:r>
            <a:r>
              <a:rPr lang="en-US" sz="1000" b="1" dirty="0" err="1" smtClean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</a:rPr>
              <a:t>Crimeline</a:t>
            </a:r>
            <a:r>
              <a:rPr lang="en-US" sz="1000" dirty="0" smtClean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</a:rPr>
              <a:t> for hard evidence of these Thiel relationships :  </a:t>
            </a:r>
            <a:r>
              <a:rPr lang="en-US" sz="1000" b="1" dirty="0" smtClean="0">
                <a:solidFill>
                  <a:srgbClr val="FF0000"/>
                </a:solidFill>
                <a:effectLst>
                  <a:glow rad="63500">
                    <a:schemeClr val="bg1"/>
                  </a:glow>
                </a:effectLst>
              </a:rPr>
              <a:t>http://www.fbcoverup.com/docs/cyberhijack/cyber-hijack-findings.html </a:t>
            </a:r>
          </a:p>
        </p:txBody>
      </p:sp>
    </p:spTree>
    <p:extLst>
      <p:ext uri="{BB962C8B-B14F-4D97-AF65-F5344CB8AC3E}">
        <p14:creationId xmlns:p14="http://schemas.microsoft.com/office/powerpoint/2010/main" val="294005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0">
          <a:solidFill>
            <a:srgbClr val="FF0000"/>
          </a:solidFill>
        </a:ln>
      </a:spPr>
      <a:bodyPr lIns="0" tIns="0" rIns="0" bIns="0" rtlCol="0" anchor="ctr"/>
      <a:lstStyle>
        <a:defPPr algn="ctr">
          <a:defRPr sz="900" dirty="0" smtClean="0">
            <a:solidFill>
              <a:srgbClr val="FF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FF0000"/>
          </a:solidFill>
          <a:tailEnd type="triangle" w="med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000" dirty="0" smtClean="0">
            <a:solidFill>
              <a:srgbClr val="FF0000"/>
            </a:solidFill>
            <a:effectLst>
              <a:glow rad="63500">
                <a:schemeClr val="bg1"/>
              </a:glow>
            </a:effectLst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</Words>
  <Application>Microsoft Office PowerPoint</Application>
  <PresentationFormat>On-screen Show (4:3)</PresentationFormat>
  <Paragraphs>54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2018-04-28T17:06:57Z</dcterms:created>
  <dcterms:modified xsi:type="dcterms:W3CDTF">2018-04-28T17:50:38Z</dcterms:modified>
</cp:coreProperties>
</file>