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6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5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6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4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54C5-96A4-4131-B95E-CDFB019F905F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5E3D2-A1AB-46A6-886E-E9476F363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0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flipV="1">
            <a:off x="5669268" y="537242"/>
            <a:ext cx="0" cy="196596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587896" y="1673037"/>
            <a:ext cx="0" cy="84168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657610" y="3406654"/>
            <a:ext cx="5303461" cy="20340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7132292" y="2653219"/>
            <a:ext cx="0" cy="192430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577829" y="2653219"/>
            <a:ext cx="0" cy="192430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14440" y="2503202"/>
            <a:ext cx="8046631" cy="2618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31286" y="2507040"/>
            <a:ext cx="92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2001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8346" y="2507040"/>
            <a:ext cx="891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2002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49914" y="2507020"/>
            <a:ext cx="924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2003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74456" y="2507020"/>
            <a:ext cx="914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2004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88846" y="250704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2005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10" y="2514720"/>
            <a:ext cx="914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2000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3220" y="2507040"/>
            <a:ext cx="914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1999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30" y="2514611"/>
            <a:ext cx="914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1998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40" y="2510950"/>
            <a:ext cx="914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1997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2410" y="1601400"/>
            <a:ext cx="1120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Jun. 1997</a:t>
            </a:r>
          </a:p>
          <a:p>
            <a:r>
              <a:rPr lang="en-US" sz="1200" b="1" dirty="0" smtClean="0"/>
              <a:t>Leader</a:t>
            </a:r>
            <a:r>
              <a:rPr lang="en-US" sz="1200" dirty="0" smtClean="0"/>
              <a:t> founded, Columbus, OH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413031" y="1673037"/>
            <a:ext cx="309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Leader invention </a:t>
            </a:r>
            <a:r>
              <a:rPr lang="en-US" sz="1200" dirty="0" smtClean="0"/>
              <a:t>breakthroughs </a:t>
            </a:r>
            <a:br>
              <a:rPr lang="en-US" sz="1200" dirty="0" smtClean="0"/>
            </a:br>
            <a:r>
              <a:rPr lang="en-US" sz="1200" dirty="0" smtClean="0"/>
              <a:t>(145,000 man-hours, $10+ million risk capital)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680697" y="968701"/>
            <a:ext cx="275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Mar. 19, 2002</a:t>
            </a:r>
          </a:p>
          <a:p>
            <a:r>
              <a:rPr lang="en-US" sz="1200" b="1" dirty="0" smtClean="0"/>
              <a:t>Leader-LLNL</a:t>
            </a:r>
            <a:r>
              <a:rPr lang="en-US" sz="1200" dirty="0" smtClean="0"/>
              <a:t> CRADA starts incl. “in trust” source code escrow with Leader attorneys who also represent </a:t>
            </a:r>
            <a:r>
              <a:rPr lang="en-US" sz="1200" b="1" dirty="0" smtClean="0"/>
              <a:t>IBM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75518" y="484815"/>
            <a:ext cx="2919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Feb. 21, 2002</a:t>
            </a:r>
          </a:p>
          <a:p>
            <a:r>
              <a:rPr lang="en-US" sz="1200" b="1" dirty="0" smtClean="0"/>
              <a:t>Battelle</a:t>
            </a:r>
            <a:r>
              <a:rPr lang="en-US" sz="1200" dirty="0" smtClean="0"/>
              <a:t> requests meeting with </a:t>
            </a:r>
            <a:r>
              <a:rPr lang="en-US" sz="1200" b="1" dirty="0" smtClean="0"/>
              <a:t>Leader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80698" y="1811128"/>
            <a:ext cx="2430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Mar. 28, 2002</a:t>
            </a:r>
          </a:p>
          <a:p>
            <a:r>
              <a:rPr lang="en-US" sz="1200" b="1" dirty="0" smtClean="0"/>
              <a:t>Leader-Harvard-IBM University Initiative </a:t>
            </a:r>
            <a:r>
              <a:rPr lang="en-US" sz="1200" dirty="0" smtClean="0"/>
              <a:t>proposed to </a:t>
            </a:r>
            <a:r>
              <a:rPr lang="en-US" sz="1200" b="1" dirty="0" smtClean="0"/>
              <a:t>Battelle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418002" y="3429515"/>
            <a:ext cx="163450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Jan. 2004 </a:t>
            </a:r>
            <a:r>
              <a:rPr lang="en-US" sz="1200" dirty="0" smtClean="0"/>
              <a:t>Zuckerberg: “created </a:t>
            </a:r>
            <a:r>
              <a:rPr lang="en-US" sz="1200" b="1" dirty="0" smtClean="0"/>
              <a:t>Facebook</a:t>
            </a:r>
            <a:r>
              <a:rPr lang="en-US" sz="1200" dirty="0" smtClean="0"/>
              <a:t> in one to two weeks</a:t>
            </a:r>
            <a:r>
              <a:rPr lang="en-US" sz="1200" dirty="0" smtClean="0"/>
              <a:t>”</a:t>
            </a:r>
          </a:p>
          <a:p>
            <a:endParaRPr lang="en-US" sz="1200" dirty="0"/>
          </a:p>
          <a:p>
            <a:r>
              <a:rPr lang="en-US" sz="1200" b="1" dirty="0">
                <a:solidFill>
                  <a:srgbClr val="FF0000"/>
                </a:solidFill>
              </a:rPr>
              <a:t>Feb. </a:t>
            </a:r>
            <a:r>
              <a:rPr lang="en-US" sz="1200" b="1" dirty="0">
                <a:solidFill>
                  <a:srgbClr val="FF0000"/>
                </a:solidFill>
              </a:rPr>
              <a:t>2-5, </a:t>
            </a:r>
            <a:r>
              <a:rPr lang="en-US" sz="1200" b="1" dirty="0" smtClean="0">
                <a:solidFill>
                  <a:srgbClr val="FF0000"/>
                </a:solidFill>
              </a:rPr>
              <a:t>2004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First ever </a:t>
            </a:r>
            <a:r>
              <a:rPr lang="en-US" sz="1200" b="1" dirty="0" err="1" smtClean="0"/>
              <a:t>EclipseCon</a:t>
            </a:r>
            <a:endParaRPr lang="en-US" sz="1200" b="1" dirty="0" smtClean="0"/>
          </a:p>
          <a:p>
            <a:r>
              <a:rPr lang="en-US" sz="1200" dirty="0" smtClean="0"/>
              <a:t>Anaheim, CA</a:t>
            </a:r>
            <a:endParaRPr lang="en-US" sz="1200" dirty="0" smtClean="0"/>
          </a:p>
          <a:p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Feb. 4, 2004</a:t>
            </a:r>
          </a:p>
          <a:p>
            <a:r>
              <a:rPr lang="en-US" sz="1200" b="1" dirty="0" smtClean="0"/>
              <a:t>Facebook</a:t>
            </a:r>
            <a:r>
              <a:rPr lang="en-US" sz="1200" dirty="0" smtClean="0"/>
              <a:t> </a:t>
            </a:r>
            <a:r>
              <a:rPr lang="en-US" sz="1200" dirty="0" smtClean="0"/>
              <a:t>starts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657610" y="3429003"/>
            <a:ext cx="1920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FF0000"/>
                </a:solidFill>
              </a:rPr>
              <a:t>Nov. 29, 2001</a:t>
            </a:r>
          </a:p>
          <a:p>
            <a:pPr algn="r"/>
            <a:r>
              <a:rPr lang="en-US" sz="1200" b="1" dirty="0" smtClean="0"/>
              <a:t>IBM</a:t>
            </a:r>
            <a:r>
              <a:rPr lang="en-US" sz="1200" dirty="0" smtClean="0"/>
              <a:t> forms </a:t>
            </a:r>
          </a:p>
          <a:p>
            <a:pPr algn="r"/>
            <a:r>
              <a:rPr lang="en-US" sz="1200" b="1" dirty="0" smtClean="0"/>
              <a:t>The Eclipse Foundation</a:t>
            </a:r>
          </a:p>
          <a:p>
            <a:pPr algn="r"/>
            <a:endParaRPr lang="en-US" sz="1200" dirty="0"/>
          </a:p>
          <a:p>
            <a:pPr algn="r"/>
            <a:r>
              <a:rPr lang="en-US" sz="1200" dirty="0" smtClean="0"/>
              <a:t>Gives  away “open source” code from a “lost” author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904130" y="2777474"/>
            <a:ext cx="12281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FF0000"/>
                </a:solidFill>
              </a:rPr>
              <a:t>Oct. 28, 2003</a:t>
            </a:r>
          </a:p>
          <a:p>
            <a:pPr algn="r"/>
            <a:r>
              <a:rPr lang="en-US" sz="1200" b="1" dirty="0" smtClean="0"/>
              <a:t>Leader</a:t>
            </a:r>
            <a:r>
              <a:rPr lang="en-US" sz="1200" dirty="0" smtClean="0"/>
              <a:t> debugs key module</a:t>
            </a:r>
          </a:p>
          <a:p>
            <a:pPr algn="r"/>
            <a:endParaRPr lang="en-US" sz="1200" dirty="0" smtClean="0"/>
          </a:p>
          <a:p>
            <a:pPr algn="r"/>
            <a:r>
              <a:rPr lang="en-US" sz="1200" dirty="0" smtClean="0"/>
              <a:t>(</a:t>
            </a:r>
            <a:r>
              <a:rPr lang="en-US" sz="1200" i="1" dirty="0" smtClean="0"/>
              <a:t>on same day</a:t>
            </a:r>
            <a:r>
              <a:rPr lang="en-US" sz="1200" dirty="0" smtClean="0"/>
              <a:t>)</a:t>
            </a:r>
            <a:endParaRPr lang="en-US" sz="1200" dirty="0"/>
          </a:p>
          <a:p>
            <a:pPr algn="r"/>
            <a:r>
              <a:rPr lang="en-US" sz="1200" b="1" dirty="0" smtClean="0">
                <a:solidFill>
                  <a:srgbClr val="FF0000"/>
                </a:solidFill>
              </a:rPr>
              <a:t>Zuckerberg: </a:t>
            </a:r>
          </a:p>
          <a:p>
            <a:pPr algn="r"/>
            <a:r>
              <a:rPr lang="en-US" sz="1200" dirty="0" smtClean="0"/>
              <a:t>“Let the </a:t>
            </a:r>
          </a:p>
          <a:p>
            <a:pPr algn="r"/>
            <a:r>
              <a:rPr lang="en-US" sz="1200" dirty="0" smtClean="0"/>
              <a:t>hacking </a:t>
            </a:r>
          </a:p>
          <a:p>
            <a:pPr algn="r"/>
            <a:r>
              <a:rPr lang="en-US" sz="1200" dirty="0" smtClean="0"/>
              <a:t>begin”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406610" y="2765090"/>
            <a:ext cx="0" cy="2584129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23001" y="519137"/>
            <a:ext cx="2566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Leader Technologies, Inc.</a:t>
            </a:r>
          </a:p>
          <a:p>
            <a:r>
              <a:rPr lang="en-US" dirty="0" smtClean="0"/>
              <a:t>Columbus, Ohio</a:t>
            </a:r>
          </a:p>
          <a:p>
            <a:r>
              <a:rPr lang="en-US" dirty="0" smtClean="0"/>
              <a:t>Invention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140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Leader Technologies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</dc:creator>
  <cp:lastModifiedBy>F</cp:lastModifiedBy>
  <cp:revision>11</cp:revision>
  <dcterms:created xsi:type="dcterms:W3CDTF">2014-08-21T19:54:46Z</dcterms:created>
  <dcterms:modified xsi:type="dcterms:W3CDTF">2014-08-27T18:57:16Z</dcterms:modified>
</cp:coreProperties>
</file>